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300"/>
    <p:restoredTop sz="94676"/>
  </p:normalViewPr>
  <p:slideViewPr>
    <p:cSldViewPr snapToGrid="0" snapToObjects="1">
      <p:cViewPr varScale="1">
        <p:scale>
          <a:sx n="101" d="100"/>
          <a:sy n="101" d="100"/>
        </p:scale>
        <p:origin x="2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a:pPr/>
              <a:t>5/16/19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5/16/19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5/16/19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5/16/19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a:pPr/>
              <a:t>5/16/19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a:t>5/16/19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a:t>5/16/19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a:t>5/16/19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a:t>5/16/19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5/16/19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5/16/19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a:pPr/>
              <a:t>5/16/19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betterhealth.vic.gov.au/health/healthyliving/measles-mumps-rubella-varicella-chickenpox-immunisation" TargetMode="External"/><Relationship Id="rId3" Type="http://schemas.openxmlformats.org/officeDocument/2006/relationships/hyperlink" Target="http://www.positivepartnerships.com.au/en/fact-sheet/vaccinations-autism" TargetMode="External"/><Relationship Id="rId7" Type="http://schemas.openxmlformats.org/officeDocument/2006/relationships/hyperlink" Target="https://www.betterhealth.vic.gov.au/health/conditionsandtreatments/autism-spectrum-disorder-asd" TargetMode="External"/><Relationship Id="rId2" Type="http://schemas.openxmlformats.org/officeDocument/2006/relationships/hyperlink" Target="http://www.immunizeforgood.com/fact-or-fiction/autism" TargetMode="External"/><Relationship Id="rId1" Type="http://schemas.openxmlformats.org/officeDocument/2006/relationships/slideLayout" Target="../slideLayouts/slideLayout2.xml"/><Relationship Id="rId6" Type="http://schemas.openxmlformats.org/officeDocument/2006/relationships/hyperlink" Target="https://www.historyofvaccines.org/content/articles/do-vaccines-cause-autism" TargetMode="External"/><Relationship Id="rId5" Type="http://schemas.openxmlformats.org/officeDocument/2006/relationships/hyperlink" Target="https://badgut.org/information-centre/a-z-digestive-topics/andrew-wakefield-vaccine-myth/" TargetMode="External"/><Relationship Id="rId10" Type="http://schemas.openxmlformats.org/officeDocument/2006/relationships/hyperlink" Target="https://www.chop.edu/centers-programs/vaccine-education-center/vaccines-and-other-conditions/vaccines-autism" TargetMode="External"/><Relationship Id="rId4" Type="http://schemas.openxmlformats.org/officeDocument/2006/relationships/hyperlink" Target="https://doi.org/10.1345/aph.1Q318" TargetMode="External"/><Relationship Id="rId9" Type="http://schemas.openxmlformats.org/officeDocument/2006/relationships/hyperlink" Target="https://www.poison.org/articles/2010-oct/vaccines-do-not-cause-autis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90535-1367-5341-AE06-C6EE1C2879B8}"/>
              </a:ext>
            </a:extLst>
          </p:cNvPr>
          <p:cNvSpPr>
            <a:spLocks noGrp="1"/>
          </p:cNvSpPr>
          <p:nvPr>
            <p:ph type="ctrTitle"/>
          </p:nvPr>
        </p:nvSpPr>
        <p:spPr/>
        <p:txBody>
          <a:bodyPr/>
          <a:lstStyle/>
          <a:p>
            <a:r>
              <a:rPr lang="en-US" dirty="0"/>
              <a:t>HLTH101 – ASSESSMENT 2 </a:t>
            </a:r>
          </a:p>
        </p:txBody>
      </p:sp>
      <p:sp>
        <p:nvSpPr>
          <p:cNvPr id="3" name="Subtitle 2">
            <a:extLst>
              <a:ext uri="{FF2B5EF4-FFF2-40B4-BE49-F238E27FC236}">
                <a16:creationId xmlns:a16="http://schemas.microsoft.com/office/drawing/2014/main" id="{20BF8C4C-A774-8149-B819-4226512EC2DF}"/>
              </a:ext>
            </a:extLst>
          </p:cNvPr>
          <p:cNvSpPr>
            <a:spLocks noGrp="1"/>
          </p:cNvSpPr>
          <p:nvPr>
            <p:ph type="subTitle" idx="1"/>
          </p:nvPr>
        </p:nvSpPr>
        <p:spPr/>
        <p:txBody>
          <a:bodyPr/>
          <a:lstStyle/>
          <a:p>
            <a:r>
              <a:rPr lang="en-US" dirty="0"/>
              <a:t>Milly Shennan </a:t>
            </a:r>
          </a:p>
          <a:p>
            <a:r>
              <a:rPr lang="en-US" dirty="0"/>
              <a:t>220167227</a:t>
            </a:r>
          </a:p>
        </p:txBody>
      </p:sp>
    </p:spTree>
    <p:extLst>
      <p:ext uri="{BB962C8B-B14F-4D97-AF65-F5344CB8AC3E}">
        <p14:creationId xmlns:p14="http://schemas.microsoft.com/office/powerpoint/2010/main" val="2286521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3144-4FB2-E441-968E-783A4A78A991}"/>
              </a:ext>
            </a:extLst>
          </p:cNvPr>
          <p:cNvSpPr>
            <a:spLocks noGrp="1"/>
          </p:cNvSpPr>
          <p:nvPr>
            <p:ph type="title"/>
          </p:nvPr>
        </p:nvSpPr>
        <p:spPr>
          <a:xfrm>
            <a:off x="952500" y="279400"/>
            <a:ext cx="9474200" cy="355600"/>
          </a:xfrm>
        </p:spPr>
        <p:txBody>
          <a:bodyPr>
            <a:normAutofit/>
          </a:bodyPr>
          <a:lstStyle/>
          <a:p>
            <a:r>
              <a:rPr lang="en-US" sz="1400" dirty="0"/>
              <a:t>Background information </a:t>
            </a:r>
          </a:p>
        </p:txBody>
      </p:sp>
      <p:sp>
        <p:nvSpPr>
          <p:cNvPr id="3" name="Content Placeholder 2">
            <a:extLst>
              <a:ext uri="{FF2B5EF4-FFF2-40B4-BE49-F238E27FC236}">
                <a16:creationId xmlns:a16="http://schemas.microsoft.com/office/drawing/2014/main" id="{64497A70-8FA3-4D4F-BA62-F92C29FF99C1}"/>
              </a:ext>
            </a:extLst>
          </p:cNvPr>
          <p:cNvSpPr>
            <a:spLocks noGrp="1"/>
          </p:cNvSpPr>
          <p:nvPr>
            <p:ph idx="1"/>
          </p:nvPr>
        </p:nvSpPr>
        <p:spPr>
          <a:xfrm>
            <a:off x="863600" y="635000"/>
            <a:ext cx="10109200" cy="5232400"/>
          </a:xfrm>
        </p:spPr>
        <p:txBody>
          <a:bodyPr>
            <a:normAutofit/>
          </a:bodyPr>
          <a:lstStyle/>
          <a:p>
            <a:r>
              <a:rPr lang="en-US" sz="1400" dirty="0"/>
              <a:t>The case scenario involved in this discussion contains two sisters, Emily and Alison, who both have children however Emily’s children are not vaccinated. Alison has raised concerns over Emily’s children being in contact with her own, especially her daughter Sarah who has a compromised immune system and frequent illnesses. Emily does not want her children vaccinated as she believes it caused their brother Edward to develop Autism. </a:t>
            </a:r>
            <a:endParaRPr lang="en-US" sz="1400" b="1" dirty="0"/>
          </a:p>
          <a:p>
            <a:r>
              <a:rPr lang="en-US" sz="1400" b="1" dirty="0"/>
              <a:t>The Better Health Channel, (2018) </a:t>
            </a:r>
            <a:r>
              <a:rPr lang="en-US" sz="1400" dirty="0"/>
              <a:t>describe Autism as </a:t>
            </a:r>
            <a:r>
              <a:rPr lang="en-AU" sz="1400" dirty="0"/>
              <a:t>a condition that affects a person’s ability to interact with the world around them and contains wide-ranging levels of severity and varying characteristics. </a:t>
            </a:r>
            <a:endParaRPr lang="en-US" sz="1400" b="1" dirty="0"/>
          </a:p>
          <a:p>
            <a:r>
              <a:rPr lang="en-AU" sz="1400" dirty="0"/>
              <a:t>Measles, mumps, and rubella are viral diseases that can have serious consequences. Before vaccines, these diseases were very common, especially among children. They are still common in many parts of the world. Vaccinating children is of great importance and the The MMR vaccine is very safe, and it is effective at preventing measles, mumps, and rubella (</a:t>
            </a:r>
            <a:r>
              <a:rPr lang="en-US" sz="1400" b="1" dirty="0"/>
              <a:t>The Better Health Channel, 2018). </a:t>
            </a:r>
          </a:p>
          <a:p>
            <a:r>
              <a:rPr lang="en-AU" sz="1400" dirty="0"/>
              <a:t>If children are not vaccinated, they may spread disease to other children who are too young to be vaccinated or to individuals with weakened immune systems, such as transplant recipients and cancer patients. </a:t>
            </a:r>
            <a:r>
              <a:rPr lang="en-AU" sz="1400" b="1" dirty="0"/>
              <a:t>(Greenwood, 2014)</a:t>
            </a:r>
          </a:p>
          <a:p>
            <a:r>
              <a:rPr lang="en-AU" sz="1400" dirty="0"/>
              <a:t>For these vulnerable people, this could result in long-term complications and even death.</a:t>
            </a:r>
          </a:p>
          <a:p>
            <a:r>
              <a:rPr lang="en-AU" sz="1400" dirty="0"/>
              <a:t>We all have a public health commitment to protecting each other and their children in our communities.</a:t>
            </a:r>
          </a:p>
          <a:p>
            <a:r>
              <a:rPr lang="en-AU" sz="1400" dirty="0"/>
              <a:t>The following presentation will explore the concept of the alleged relationship between Autism and the MMR vaccination whilst also highlighting any rebuttal information that lead to this conclusion. </a:t>
            </a:r>
          </a:p>
          <a:p>
            <a:r>
              <a:rPr lang="en-AU" sz="1400" dirty="0"/>
              <a:t>A critical analysis of counterstatement opinions of this topic will also be addressed along with clinical advice and guidance from the perspective of a healthcare professional to aid in persuasion of this research topic. </a:t>
            </a:r>
          </a:p>
          <a:p>
            <a:endParaRPr lang="en-US" sz="1400" dirty="0"/>
          </a:p>
          <a:p>
            <a:endParaRPr lang="en-US" dirty="0"/>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3216142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DBEC0-549C-AC4E-BBFB-D19135B8B31D}"/>
              </a:ext>
            </a:extLst>
          </p:cNvPr>
          <p:cNvSpPr>
            <a:spLocks noGrp="1"/>
          </p:cNvSpPr>
          <p:nvPr>
            <p:ph type="title"/>
          </p:nvPr>
        </p:nvSpPr>
        <p:spPr>
          <a:xfrm>
            <a:off x="1184910" y="685800"/>
            <a:ext cx="9601200" cy="304800"/>
          </a:xfrm>
        </p:spPr>
        <p:txBody>
          <a:bodyPr>
            <a:normAutofit/>
          </a:bodyPr>
          <a:lstStyle/>
          <a:p>
            <a:r>
              <a:rPr lang="en-US" sz="1400" b="1" dirty="0"/>
              <a:t>Original piece of information that linked Autism with vaccinations. </a:t>
            </a:r>
          </a:p>
        </p:txBody>
      </p:sp>
      <p:sp>
        <p:nvSpPr>
          <p:cNvPr id="3" name="Content Placeholder 2">
            <a:extLst>
              <a:ext uri="{FF2B5EF4-FFF2-40B4-BE49-F238E27FC236}">
                <a16:creationId xmlns:a16="http://schemas.microsoft.com/office/drawing/2014/main" id="{DBEAD65F-9A91-7247-B790-E97FD7E8785A}"/>
              </a:ext>
            </a:extLst>
          </p:cNvPr>
          <p:cNvSpPr>
            <a:spLocks noGrp="1"/>
          </p:cNvSpPr>
          <p:nvPr>
            <p:ph idx="1"/>
          </p:nvPr>
        </p:nvSpPr>
        <p:spPr>
          <a:xfrm>
            <a:off x="812800" y="990600"/>
            <a:ext cx="11277600" cy="5684520"/>
          </a:xfrm>
        </p:spPr>
        <p:txBody>
          <a:bodyPr>
            <a:normAutofit/>
          </a:bodyPr>
          <a:lstStyle/>
          <a:p>
            <a:r>
              <a:rPr lang="en-AU" sz="1600" dirty="0"/>
              <a:t>The case scenario I have chosen to discuss is the speculated link between the MMR vaccination and Autism. This presentation will highlight and analyse the original piece of information that lead people to believe there is a relationship between vaccinations and Autism. It will also address any rebuttal information and research that was conducted to produce these results. This presentations aims to clearly explain and outline to Emily in the case study that based on the following research carried out by many reliable sources, there is no evidence showing vaccinations cause Autism. The goal of this presentation is to educate and provide reassurance to Emily in regards to vaccinating her children. </a:t>
            </a:r>
          </a:p>
          <a:p>
            <a:r>
              <a:rPr lang="en-AU" sz="1600" dirty="0"/>
              <a:t>The </a:t>
            </a:r>
            <a:r>
              <a:rPr lang="en-AU" sz="1600" b="1" dirty="0"/>
              <a:t>History of Vaccines (2018), </a:t>
            </a:r>
            <a:r>
              <a:rPr lang="en-AU" sz="1600" dirty="0"/>
              <a:t>mention that it is unknown whether today's high autism rates are due to increased diagnosis and reporting, changing definitions of autism, or an actual increase in Autism spectrum disorder (ASD) development. </a:t>
            </a:r>
          </a:p>
          <a:p>
            <a:r>
              <a:rPr lang="en-AU" sz="1600" dirty="0"/>
              <a:t>In 1998, Andrew Wakefield and 12 of his colleagues published in the Lancet (a weekly peer-reviewed general medical journal) a case series suggesting that the vaccine for measles, mumps, and rubella (MMR) may predispose children to behavioural regression and pervasive developmental disorder </a:t>
            </a:r>
            <a:r>
              <a:rPr lang="en-AU" sz="1600" b="1" dirty="0"/>
              <a:t>(Sathyanarayana Rao &amp; Andrade, 2011). </a:t>
            </a:r>
          </a:p>
          <a:p>
            <a:r>
              <a:rPr lang="en-AU" sz="1600" dirty="0"/>
              <a:t>Wakefield also discussed in this report an alternate pathway of the measles virus invading the brain and triggering an immune response which would consequence in an inflammation of the brain causing autism </a:t>
            </a:r>
            <a:r>
              <a:rPr lang="en-AU" sz="1600" b="1" dirty="0"/>
              <a:t>(Positive Partnerships, 2016).</a:t>
            </a:r>
          </a:p>
          <a:p>
            <a:r>
              <a:rPr lang="en-AU" sz="1600" dirty="0"/>
              <a:t>Throughout the paper, Wakefeild and his colleagues stated that they could not demonstrate a causal relationship between the MMR vaccination and autism </a:t>
            </a:r>
            <a:r>
              <a:rPr lang="en-AU" sz="1600" b="1" dirty="0"/>
              <a:t>(History of Vaccines 2018).</a:t>
            </a:r>
          </a:p>
          <a:p>
            <a:r>
              <a:rPr lang="en-AU" sz="1600" dirty="0"/>
              <a:t>The potential for a connection between MMR and autism was then studied in great detail. No reputable, relevant study confirmed the findings of Wakefield; instead, many well-designed studies found no connection between MMR and intestinal disease or MMR and autism </a:t>
            </a:r>
            <a:r>
              <a:rPr lang="en-AU" sz="1600" b="1" dirty="0"/>
              <a:t>(History of Vaccines 2018).</a:t>
            </a:r>
            <a:endParaRPr lang="en-AU" sz="1600" dirty="0"/>
          </a:p>
          <a:p>
            <a:endParaRPr lang="en-AU" dirty="0"/>
          </a:p>
        </p:txBody>
      </p:sp>
    </p:spTree>
    <p:extLst>
      <p:ext uri="{BB962C8B-B14F-4D97-AF65-F5344CB8AC3E}">
        <p14:creationId xmlns:p14="http://schemas.microsoft.com/office/powerpoint/2010/main" val="3454126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A05B-C87C-7A47-8D09-AC5C50F71DF7}"/>
              </a:ext>
            </a:extLst>
          </p:cNvPr>
          <p:cNvSpPr>
            <a:spLocks noGrp="1"/>
          </p:cNvSpPr>
          <p:nvPr>
            <p:ph type="title"/>
          </p:nvPr>
        </p:nvSpPr>
        <p:spPr>
          <a:xfrm>
            <a:off x="1371600" y="685800"/>
            <a:ext cx="9601200" cy="304800"/>
          </a:xfrm>
        </p:spPr>
        <p:txBody>
          <a:bodyPr>
            <a:normAutofit/>
          </a:bodyPr>
          <a:lstStyle/>
          <a:p>
            <a:r>
              <a:rPr lang="en-US" sz="1400" b="1" dirty="0"/>
              <a:t>Analysis of original piece of research. </a:t>
            </a:r>
          </a:p>
        </p:txBody>
      </p:sp>
      <p:sp>
        <p:nvSpPr>
          <p:cNvPr id="3" name="Content Placeholder 2">
            <a:extLst>
              <a:ext uri="{FF2B5EF4-FFF2-40B4-BE49-F238E27FC236}">
                <a16:creationId xmlns:a16="http://schemas.microsoft.com/office/drawing/2014/main" id="{3E87AF3B-2019-B945-93B8-CC3702C0E9F5}"/>
              </a:ext>
            </a:extLst>
          </p:cNvPr>
          <p:cNvSpPr>
            <a:spLocks noGrp="1"/>
          </p:cNvSpPr>
          <p:nvPr>
            <p:ph idx="1"/>
          </p:nvPr>
        </p:nvSpPr>
        <p:spPr>
          <a:xfrm>
            <a:off x="825500" y="990600"/>
            <a:ext cx="11201400" cy="5727700"/>
          </a:xfrm>
        </p:spPr>
        <p:txBody>
          <a:bodyPr>
            <a:normAutofit/>
          </a:bodyPr>
          <a:lstStyle/>
          <a:p>
            <a:r>
              <a:rPr lang="en-AU" sz="1400" dirty="0"/>
              <a:t>Reports published in the The Lancet are peer-reviewed by a panel of medical professionals and undergo a rigours process that may take many months or even years to publish a study. Errors can still occur despite these painful procedures and Wakefield’s is a prime example of this. All research reports have the potential for bias and sometimes a faulty, mistaken or even fraudulent paper can still be published </a:t>
            </a:r>
            <a:r>
              <a:rPr lang="en-AU" sz="1400" b="1" dirty="0"/>
              <a:t>(Gastrointestinal Society, 2019). </a:t>
            </a:r>
          </a:p>
          <a:p>
            <a:r>
              <a:rPr lang="en-AU" sz="1400" dirty="0"/>
              <a:t>The medical community quickly rose up to refute the study for some obvious problems quite quickly after The Lancet had published the paper in 1998. </a:t>
            </a:r>
          </a:p>
          <a:p>
            <a:r>
              <a:rPr lang="en-AU" sz="1400" dirty="0"/>
              <a:t>Wakefeild’s study discovered that soon after receiving the MMR vaccine, children began to experience the first signs of developmental delay. Although he could not find a clear scientific connection between between MMR and autism, Wakefeild advised that the MMR vaccines should not be used</a:t>
            </a:r>
            <a:r>
              <a:rPr lang="en-AU" sz="1400" b="1" dirty="0"/>
              <a:t> (Autism - Immunize for Good, 2019). </a:t>
            </a:r>
          </a:p>
          <a:p>
            <a:r>
              <a:rPr lang="en-AU" sz="1400" dirty="0"/>
              <a:t>The speculative vaccination-autism connection decreased parental confidence in public health vaccination programs and created a public health crisis whilst raising many questions and concerns </a:t>
            </a:r>
            <a:r>
              <a:rPr lang="en-AU" sz="1400" b="1" dirty="0"/>
              <a:t>(Flaherty, D. K. 2011).</a:t>
            </a:r>
            <a:endParaRPr lang="en-AU" sz="1400" dirty="0"/>
          </a:p>
          <a:p>
            <a:r>
              <a:rPr lang="en-AU" sz="1400" dirty="0"/>
              <a:t>Through careful analysis and examination of the original research promoting the idea of a relationship between vaccines and autism, it can be concluded that Wakefield’s research was fabricated and contained falsified data. </a:t>
            </a:r>
          </a:p>
          <a:p>
            <a:r>
              <a:rPr lang="en-AU" sz="1400" dirty="0"/>
              <a:t>Flaws in Wakefields work was published by the </a:t>
            </a:r>
            <a:r>
              <a:rPr lang="en-AU" sz="1400" i="1" dirty="0"/>
              <a:t>BMJ </a:t>
            </a:r>
            <a:r>
              <a:rPr lang="en-AU" sz="1400" dirty="0"/>
              <a:t>in 2011. Parents of the children involved in the study were spoken to and evidence was discovered that Wakefeild conducted research fraud by incorrect data about the children’s conditions </a:t>
            </a:r>
            <a:r>
              <a:rPr lang="en-AU" sz="1400" b="1" dirty="0"/>
              <a:t>(History of Vaccines 2018).</a:t>
            </a:r>
            <a:endParaRPr lang="en-AU" sz="1400" dirty="0"/>
          </a:p>
          <a:p>
            <a:r>
              <a:rPr lang="en-AU" sz="1400" dirty="0"/>
              <a:t>Evidence is strong that the original study and findings of Wakefield should not have been published not only as it was poorly conducted but because it was a product of research fraud (</a:t>
            </a:r>
            <a:r>
              <a:rPr lang="en-AU" sz="1400" b="1" dirty="0"/>
              <a:t>History of Vaccines 2018). </a:t>
            </a:r>
            <a:endParaRPr lang="en-AU" sz="1400" dirty="0"/>
          </a:p>
          <a:p>
            <a:endParaRPr lang="en-US" dirty="0"/>
          </a:p>
          <a:p>
            <a:endParaRPr lang="en-US" dirty="0"/>
          </a:p>
        </p:txBody>
      </p:sp>
    </p:spTree>
    <p:extLst>
      <p:ext uri="{BB962C8B-B14F-4D97-AF65-F5344CB8AC3E}">
        <p14:creationId xmlns:p14="http://schemas.microsoft.com/office/powerpoint/2010/main" val="2805186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B9CA5-AFCA-694E-A1D8-48AC48FF8C30}"/>
              </a:ext>
            </a:extLst>
          </p:cNvPr>
          <p:cNvSpPr>
            <a:spLocks noGrp="1"/>
          </p:cNvSpPr>
          <p:nvPr>
            <p:ph type="title"/>
          </p:nvPr>
        </p:nvSpPr>
        <p:spPr>
          <a:xfrm>
            <a:off x="1268730" y="685800"/>
            <a:ext cx="9704070" cy="304800"/>
          </a:xfrm>
        </p:spPr>
        <p:txBody>
          <a:bodyPr>
            <a:normAutofit/>
          </a:bodyPr>
          <a:lstStyle/>
          <a:p>
            <a:r>
              <a:rPr lang="en-US" sz="1400" b="1" dirty="0"/>
              <a:t>Analysis of rebuttal information/research.</a:t>
            </a:r>
          </a:p>
        </p:txBody>
      </p:sp>
      <p:sp>
        <p:nvSpPr>
          <p:cNvPr id="3" name="Content Placeholder 2">
            <a:extLst>
              <a:ext uri="{FF2B5EF4-FFF2-40B4-BE49-F238E27FC236}">
                <a16:creationId xmlns:a16="http://schemas.microsoft.com/office/drawing/2014/main" id="{5B2C6A1B-360E-2041-8A98-6E810BEB9ED1}"/>
              </a:ext>
            </a:extLst>
          </p:cNvPr>
          <p:cNvSpPr>
            <a:spLocks noGrp="1"/>
          </p:cNvSpPr>
          <p:nvPr>
            <p:ph idx="1"/>
          </p:nvPr>
        </p:nvSpPr>
        <p:spPr>
          <a:xfrm>
            <a:off x="886265" y="990600"/>
            <a:ext cx="10086535" cy="5705622"/>
          </a:xfrm>
        </p:spPr>
        <p:txBody>
          <a:bodyPr>
            <a:normAutofit/>
          </a:bodyPr>
          <a:lstStyle/>
          <a:p>
            <a:r>
              <a:rPr lang="en-AU" sz="1400" dirty="0"/>
              <a:t>Determining if the finding is specific for children with autism is crucial before concluding that MMR is in association with autism </a:t>
            </a:r>
            <a:r>
              <a:rPr lang="en-AU" sz="1400" b="1" dirty="0"/>
              <a:t>(Vaccines and Autism, 2019).</a:t>
            </a:r>
          </a:p>
          <a:p>
            <a:r>
              <a:rPr lang="en-AU" sz="1400" dirty="0"/>
              <a:t>Large-scale studies involving thousands of participants in several countries were conducted and were found to have failed to establish a link between the MMR vaccine and the mental developmental disorder.</a:t>
            </a:r>
          </a:p>
          <a:p>
            <a:r>
              <a:rPr lang="en-AU" sz="1400" dirty="0"/>
              <a:t>Criticism of Wakefield’s research came shortly after publication. Some of which included Wakefield using adult ranges on laboratory tests rather than paediatrics which would lead to irregular gastrointestinal findings </a:t>
            </a:r>
            <a:r>
              <a:rPr lang="en-AU" sz="1400" b="1" dirty="0"/>
              <a:t>(Positive Partnerships, 2016). </a:t>
            </a:r>
          </a:p>
          <a:p>
            <a:r>
              <a:rPr lang="en-AU" sz="1400" dirty="0"/>
              <a:t>Wakefield’s research was critically flawed again as it was based on a case report only involving 12 children. According to </a:t>
            </a:r>
            <a:r>
              <a:rPr lang="en-AU" sz="1400" b="1" dirty="0"/>
              <a:t>Belluz, (2017), </a:t>
            </a:r>
            <a:r>
              <a:rPr lang="en-AU" sz="1400" dirty="0"/>
              <a:t> “Case reports” are detailed stories about a particular patients medical histories and are considered to be a weak kind of medical study. </a:t>
            </a:r>
          </a:p>
          <a:p>
            <a:r>
              <a:rPr lang="en-AU" sz="1400" dirty="0"/>
              <a:t>Another form of rebuttal information that lead to Wakefeild’s assumption about vaccinations and Autism was the fact that he based his paper on blood samples he drew at his son’s birthday party. When the General Medical Council (Medical Regulator of the United Kingdom) began investigating Wakefield, it was discovered that at the 10th birthday party of his son, he had paid children to donate their blood for his investigation. This research conducted  was not exactly in an ethical and controlled setting </a:t>
            </a:r>
            <a:r>
              <a:rPr lang="en-AU" sz="1400" b="1" dirty="0"/>
              <a:t>(Belluz, 2017). </a:t>
            </a:r>
          </a:p>
          <a:p>
            <a:r>
              <a:rPr lang="en-AU" sz="1400" dirty="0"/>
              <a:t>It is important that children are matched for the length of time between receipt of MMR vaccine and collection of biopsy specimens. This information was available to Wakefield and his team as it is critical in their hypothesis, however, it was specifically excluded from the published paper </a:t>
            </a:r>
            <a:r>
              <a:rPr lang="en-AU" sz="1400" b="1" dirty="0"/>
              <a:t>(Vaccines and Autism, 2019).</a:t>
            </a:r>
            <a:endParaRPr lang="en-AU" sz="1400" dirty="0"/>
          </a:p>
          <a:p>
            <a:r>
              <a:rPr lang="en-AU" sz="1400" dirty="0"/>
              <a:t>This fraudulent single study has led some parents to distrust the MMR vaccine, refusal to vaccinate, and ultimately resurgence of measles. Public and medical concerns about a possible relationship between vaccines and autism led researchers to produce more than 25 studies worldwide in response to the study </a:t>
            </a:r>
            <a:r>
              <a:rPr lang="en-AU" sz="1400" b="1" dirty="0"/>
              <a:t>(Autism - Immunize for Good, 2019). </a:t>
            </a:r>
            <a:endParaRPr lang="en-AU" sz="1400" dirty="0"/>
          </a:p>
          <a:p>
            <a:r>
              <a:rPr lang="en-AU" sz="1400" dirty="0"/>
              <a:t>Due to Wakefield’s invalid research he was then removed from the medical register in 2010 after displaying serious professional misconduct in relation to his research </a:t>
            </a:r>
            <a:r>
              <a:rPr lang="en-AU" sz="1400" b="1" dirty="0"/>
              <a:t>(Positive Partnerships, 2016). </a:t>
            </a:r>
            <a:endParaRPr lang="en-AU" sz="1400" dirty="0"/>
          </a:p>
        </p:txBody>
      </p:sp>
    </p:spTree>
    <p:extLst>
      <p:ext uri="{BB962C8B-B14F-4D97-AF65-F5344CB8AC3E}">
        <p14:creationId xmlns:p14="http://schemas.microsoft.com/office/powerpoint/2010/main" val="3359363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31BA3-C4F3-344F-AD02-5D4B3EBB3E82}"/>
              </a:ext>
            </a:extLst>
          </p:cNvPr>
          <p:cNvSpPr>
            <a:spLocks noGrp="1"/>
          </p:cNvSpPr>
          <p:nvPr>
            <p:ph type="title"/>
          </p:nvPr>
        </p:nvSpPr>
        <p:spPr>
          <a:xfrm>
            <a:off x="1371600" y="685800"/>
            <a:ext cx="9601200" cy="1485900"/>
          </a:xfrm>
        </p:spPr>
        <p:txBody>
          <a:bodyPr>
            <a:normAutofit/>
          </a:bodyPr>
          <a:lstStyle/>
          <a:p>
            <a:r>
              <a:rPr lang="en-US" sz="1400" b="1" dirty="0"/>
              <a:t>Overall analysis on Autism and vaccinations based on evidence obtained. (Linking to case study) </a:t>
            </a:r>
          </a:p>
        </p:txBody>
      </p:sp>
      <p:sp>
        <p:nvSpPr>
          <p:cNvPr id="3" name="Content Placeholder 2">
            <a:extLst>
              <a:ext uri="{FF2B5EF4-FFF2-40B4-BE49-F238E27FC236}">
                <a16:creationId xmlns:a16="http://schemas.microsoft.com/office/drawing/2014/main" id="{5F7ED086-3433-FD4E-8D12-7ACB967DD4A6}"/>
              </a:ext>
            </a:extLst>
          </p:cNvPr>
          <p:cNvSpPr>
            <a:spLocks noGrp="1"/>
          </p:cNvSpPr>
          <p:nvPr>
            <p:ph idx="1"/>
          </p:nvPr>
        </p:nvSpPr>
        <p:spPr>
          <a:xfrm>
            <a:off x="800100" y="1017270"/>
            <a:ext cx="11264900" cy="5751830"/>
          </a:xfrm>
        </p:spPr>
        <p:txBody>
          <a:bodyPr>
            <a:normAutofit/>
          </a:bodyPr>
          <a:lstStyle/>
          <a:p>
            <a:r>
              <a:rPr lang="en-AU" sz="1600" dirty="0"/>
              <a:t>Based on the evidence found, it can be concluded that there is no distinct relationship between vaccinations and autism, although critics still continue to question the issue . While Wakefield’s research raised concerns about a relationship between vaccines and autism, large scale studies have not found a link between autism and the MMR vaccine. Most autism researchers believe that there are many causes of autism including genetic and environmental factors, but do not involve vaccines </a:t>
            </a:r>
            <a:r>
              <a:rPr lang="en-AU" sz="1600" b="1" dirty="0"/>
              <a:t>(History of Vaccines 2018).</a:t>
            </a:r>
          </a:p>
          <a:p>
            <a:r>
              <a:rPr lang="en-AU" sz="1600" dirty="0"/>
              <a:t>Through analysis of this information parents can be reassured and confident in the fact that choosing to immunise your children is very beneficial. It allows us to focus our attention on researching the causes of autism and provide better services for those affected by it </a:t>
            </a:r>
            <a:r>
              <a:rPr lang="en-AU" sz="1600" b="1" dirty="0"/>
              <a:t>(Autism - Immunize for Good, 2019). </a:t>
            </a:r>
          </a:p>
          <a:p>
            <a:r>
              <a:rPr lang="en-AU" sz="1600" dirty="0"/>
              <a:t>In relation to the case scenario, Alice is having difficulty convincing Emily that in order for their children to have contact and avoid Sarah getting sick, Emily must have her children vaccinated. </a:t>
            </a:r>
          </a:p>
          <a:p>
            <a:r>
              <a:rPr lang="en-AU" sz="1600" dirty="0"/>
              <a:t>Alice can confidently explain and reassure Emily that based on research carried out by many trusting and reliable sources, there is no connection between vaccines and autism </a:t>
            </a:r>
            <a:r>
              <a:rPr lang="en-AU" sz="1600" b="1" dirty="0"/>
              <a:t>(Ben-Joseph, 2019). </a:t>
            </a:r>
            <a:r>
              <a:rPr lang="en-AU" sz="1600" dirty="0"/>
              <a:t>Vaccination of children is a safe and effective procedure and it is highly recommended that all parents should consider vaccinating children. </a:t>
            </a:r>
            <a:endParaRPr lang="en-AU" sz="1600" b="1" dirty="0"/>
          </a:p>
          <a:p>
            <a:r>
              <a:rPr lang="en-AU" sz="1600" dirty="0"/>
              <a:t>It is important that Alice is aware of Emily’s concerns in regards to vaccinations and should assist in educating her and her family on the risks of not vaccinating children and the potential harms it may cause to her own. </a:t>
            </a:r>
          </a:p>
          <a:p>
            <a:r>
              <a:rPr lang="en-AU" sz="1600" dirty="0"/>
              <a:t>Autism is a life-long behavioural disorder affecting cognition, and social interaction that has devastating effect on its victims and their families. The cause remains unidentified, although it is now known that at least a small number of cases involve genetics and some others with certain prenatal chemical/drug exposures </a:t>
            </a:r>
            <a:r>
              <a:rPr lang="en-AU" sz="1600" b="1" dirty="0"/>
              <a:t>(Vaccines Do Not Cause Autism, 2019).</a:t>
            </a:r>
            <a:br>
              <a:rPr lang="en-AU" dirty="0"/>
            </a:br>
            <a:endParaRPr lang="en-AU" dirty="0"/>
          </a:p>
          <a:p>
            <a:pPr marL="0" indent="0">
              <a:buNone/>
            </a:pPr>
            <a:endParaRPr lang="en-AU" dirty="0"/>
          </a:p>
        </p:txBody>
      </p:sp>
    </p:spTree>
    <p:extLst>
      <p:ext uri="{BB962C8B-B14F-4D97-AF65-F5344CB8AC3E}">
        <p14:creationId xmlns:p14="http://schemas.microsoft.com/office/powerpoint/2010/main" val="2628728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5A5CB-08BE-164E-A75E-32C8150EE651}"/>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A62B2759-6E5E-7E45-9FB4-A3B491CA5FF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576985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59CA6-08A5-E54E-9180-4EA714B7051B}"/>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27097588-F7FB-574F-99FF-AA8AB4D7BBA7}"/>
              </a:ext>
            </a:extLst>
          </p:cNvPr>
          <p:cNvSpPr>
            <a:spLocks noGrp="1"/>
          </p:cNvSpPr>
          <p:nvPr>
            <p:ph idx="1"/>
          </p:nvPr>
        </p:nvSpPr>
        <p:spPr>
          <a:xfrm>
            <a:off x="1069145" y="1322363"/>
            <a:ext cx="9903655" cy="4545037"/>
          </a:xfrm>
        </p:spPr>
        <p:txBody>
          <a:bodyPr>
            <a:normAutofit fontScale="55000" lnSpcReduction="20000"/>
          </a:bodyPr>
          <a:lstStyle/>
          <a:p>
            <a:r>
              <a:rPr lang="en-AU" dirty="0"/>
              <a:t>Autism | Immunize for Good. (2019). Retrieved from </a:t>
            </a:r>
            <a:r>
              <a:rPr lang="en-AU" dirty="0">
                <a:hlinkClick r:id="rId2"/>
              </a:rPr>
              <a:t>http://www.immunizeforgood.com/fact-or-fiction/autism</a:t>
            </a:r>
            <a:endParaRPr lang="en-AU" dirty="0"/>
          </a:p>
          <a:p>
            <a:r>
              <a:rPr lang="en-AU" dirty="0"/>
              <a:t>Belluz, J. (2017). The research linking autism to vaccines is even more bogus than you think. Retrieved from https://www.vox.com/2015/2/2/7965885/vaccine-autism-link-false-evidence-Wakefield</a:t>
            </a:r>
          </a:p>
          <a:p>
            <a:r>
              <a:rPr lang="en-AU" b="1" dirty="0"/>
              <a:t> </a:t>
            </a:r>
            <a:r>
              <a:rPr lang="en-AU" dirty="0"/>
              <a:t>Fact Sheet - Vaccinations &amp; autism | Positive Partnerships | Working together to support school aged students on the autism spectrum. (2016). Retrieved from </a:t>
            </a:r>
            <a:r>
              <a:rPr lang="en-AU" u="sng" dirty="0">
                <a:hlinkClick r:id="rId3"/>
              </a:rPr>
              <a:t>http://www.positivepartnerships.com.au/en/fact-sheet/vaccinations-autism</a:t>
            </a:r>
            <a:endParaRPr lang="en-AU" u="sng" dirty="0"/>
          </a:p>
          <a:p>
            <a:r>
              <a:rPr lang="en-AU" dirty="0"/>
              <a:t>Flaherty, D. K. (2011). The Vaccine-Autism Connection: A Public Health Crisis Caused by Unethical Medical Practices and Fraudulent Science. </a:t>
            </a:r>
            <a:r>
              <a:rPr lang="en-AU" i="1" dirty="0"/>
              <a:t>Annals of Pharmacotherapy</a:t>
            </a:r>
            <a:r>
              <a:rPr lang="en-AU" dirty="0"/>
              <a:t>, </a:t>
            </a:r>
            <a:r>
              <a:rPr lang="en-AU" i="1" dirty="0"/>
              <a:t>45</a:t>
            </a:r>
            <a:r>
              <a:rPr lang="en-AU" dirty="0"/>
              <a:t>(10), 1302–1304. </a:t>
            </a:r>
            <a:r>
              <a:rPr lang="en-AU" dirty="0">
                <a:hlinkClick r:id="rId4"/>
              </a:rPr>
              <a:t>https://doi.org/10.1345/aph.1Q318</a:t>
            </a:r>
            <a:endParaRPr lang="en-AU" dirty="0"/>
          </a:p>
          <a:p>
            <a:r>
              <a:rPr lang="en-AU" dirty="0"/>
              <a:t>Gastrointestinal </a:t>
            </a:r>
            <a:r>
              <a:rPr lang="en-AU" dirty="0" err="1"/>
              <a:t>Soceity</a:t>
            </a:r>
            <a:r>
              <a:rPr lang="en-AU" dirty="0"/>
              <a:t>, (2019). Andrew Wakefield’s Harmful Myth of Vaccine-induced “Autistic </a:t>
            </a:r>
            <a:r>
              <a:rPr lang="en-AU" dirty="0" err="1"/>
              <a:t>Entercolitis</a:t>
            </a:r>
            <a:r>
              <a:rPr lang="en-AU" dirty="0"/>
              <a:t>”. Retrieved from </a:t>
            </a:r>
            <a:r>
              <a:rPr lang="en-AU" dirty="0">
                <a:hlinkClick r:id="rId5"/>
              </a:rPr>
              <a:t>https://badgut.org/information-centre/a-z-digestive-topics/andrew-wakefield-vaccine-myth/</a:t>
            </a:r>
            <a:endParaRPr lang="en-AU" dirty="0"/>
          </a:p>
          <a:p>
            <a:r>
              <a:rPr lang="en-AU" dirty="0"/>
              <a:t>Greenwood, B. (2014). The contribution of vaccination to global health: past, present and future. </a:t>
            </a:r>
            <a:r>
              <a:rPr lang="en-AU" i="1" dirty="0"/>
              <a:t>Philosophical Transactions Of The Royal Society B: Biological Sciences</a:t>
            </a:r>
            <a:r>
              <a:rPr lang="en-AU" dirty="0"/>
              <a:t>, </a:t>
            </a:r>
            <a:r>
              <a:rPr lang="en-AU" i="1" dirty="0"/>
              <a:t>369</a:t>
            </a:r>
            <a:r>
              <a:rPr lang="en-AU" dirty="0"/>
              <a:t>(1645), 20130433-20130433. doi: 10.1098/rstb.2013.0433</a:t>
            </a:r>
          </a:p>
          <a:p>
            <a:r>
              <a:rPr lang="en-AU" dirty="0"/>
              <a:t>History of Vaccines. (2018). Retrieved from </a:t>
            </a:r>
            <a:r>
              <a:rPr lang="en-AU" u="sng" dirty="0">
                <a:hlinkClick r:id="rId6"/>
              </a:rPr>
              <a:t>https://www.historyofvaccines.org/content/articles/do-vaccines-cause-autism</a:t>
            </a:r>
            <a:endParaRPr lang="en-AU" dirty="0"/>
          </a:p>
          <a:p>
            <a:r>
              <a:rPr lang="en-AU" dirty="0"/>
              <a:t>Sathyanarayana Rao, T., &amp; Andrade, C. (2011). The MMR vaccine and autism: Sensation, refutation, retraction, and fraud. </a:t>
            </a:r>
            <a:r>
              <a:rPr lang="en-AU" i="1" dirty="0"/>
              <a:t>Indian Journal Of Psychiatry</a:t>
            </a:r>
            <a:r>
              <a:rPr lang="en-AU" dirty="0"/>
              <a:t>, </a:t>
            </a:r>
            <a:r>
              <a:rPr lang="en-AU" i="1" dirty="0"/>
              <a:t>53</a:t>
            </a:r>
            <a:r>
              <a:rPr lang="en-AU" dirty="0"/>
              <a:t>(2), 95. doi: 10.4103/0019-5545.82529</a:t>
            </a:r>
          </a:p>
          <a:p>
            <a:r>
              <a:rPr lang="en-AU" dirty="0"/>
              <a:t>The Better Health Channel, (2018). Autism spectrum disorder (ASD).  Retrieved from </a:t>
            </a:r>
            <a:r>
              <a:rPr lang="en-AU" dirty="0">
                <a:hlinkClick r:id="rId7"/>
              </a:rPr>
              <a:t>https://www.betterhealth.vic.gov.au/health/conditionsandtreatments/autism-spectrum-disorder-asd</a:t>
            </a:r>
            <a:endParaRPr lang="en-AU" dirty="0"/>
          </a:p>
          <a:p>
            <a:r>
              <a:rPr lang="en-AU" dirty="0"/>
              <a:t>The Better Health Channel, (2018). Measles, mumps, rubella, varicella (chickenpox) – immunisation. Retrieved from </a:t>
            </a:r>
            <a:r>
              <a:rPr lang="en-AU" dirty="0">
                <a:hlinkClick r:id="rId8"/>
              </a:rPr>
              <a:t>https://www.betterhealth.vic.gov.au/health/healthyliving/measles-mumps-rubella-varicella-chickenpox-immunisation</a:t>
            </a:r>
            <a:endParaRPr lang="en-AU" dirty="0"/>
          </a:p>
          <a:p>
            <a:r>
              <a:rPr lang="en-AU" dirty="0"/>
              <a:t>Vaccines Do Not Cause Autism. (2019). Retrieved from </a:t>
            </a:r>
            <a:r>
              <a:rPr lang="en-AU" dirty="0">
                <a:hlinkClick r:id="rId9"/>
              </a:rPr>
              <a:t>https://www.poison.org/articles/2010-oct/vaccines-do-not-cause-autism</a:t>
            </a:r>
            <a:endParaRPr lang="en-AU" dirty="0"/>
          </a:p>
          <a:p>
            <a:r>
              <a:rPr lang="en-AU" dirty="0"/>
              <a:t>Vaccines and Autism. Children's Hospital of Philadelphia (2019). Retrieved from </a:t>
            </a:r>
            <a:r>
              <a:rPr lang="en-AU" u="sng" dirty="0">
                <a:hlinkClick r:id="rId10"/>
              </a:rPr>
              <a:t>https://www.chop.edu/centers-programs/vaccine-education-center/vaccines-and-other-conditions/vaccines-autism</a:t>
            </a:r>
            <a:endParaRPr lang="en-AU" dirty="0"/>
          </a:p>
          <a:p>
            <a:endParaRPr lang="en-AU" u="sng" dirty="0"/>
          </a:p>
          <a:p>
            <a:endParaRPr lang="en-AU" dirty="0"/>
          </a:p>
          <a:p>
            <a:endParaRPr lang="en-AU" dirty="0"/>
          </a:p>
          <a:p>
            <a:endParaRPr lang="en-AU" dirty="0"/>
          </a:p>
          <a:p>
            <a:endParaRPr lang="en-AU" dirty="0"/>
          </a:p>
        </p:txBody>
      </p:sp>
    </p:spTree>
    <p:extLst>
      <p:ext uri="{BB962C8B-B14F-4D97-AF65-F5344CB8AC3E}">
        <p14:creationId xmlns:p14="http://schemas.microsoft.com/office/powerpoint/2010/main" val="314770927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390</TotalTime>
  <Words>1192</Words>
  <Application>Microsoft Macintosh PowerPoint</Application>
  <PresentationFormat>Widescreen</PresentationFormat>
  <Paragraphs>63</Paragraphs>
  <Slides>8</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Franklin Gothic Book</vt:lpstr>
      <vt:lpstr>Crop</vt:lpstr>
      <vt:lpstr>HLTH101 – ASSESSMENT 2 </vt:lpstr>
      <vt:lpstr>Background information </vt:lpstr>
      <vt:lpstr>Original piece of information that linked Autism with vaccinations. </vt:lpstr>
      <vt:lpstr>Analysis of original piece of research. </vt:lpstr>
      <vt:lpstr>Analysis of rebuttal information/research.</vt:lpstr>
      <vt:lpstr>Overall analysis on Autism and vaccinations based on evidence obtained. (Linking to case study) </vt:lpstr>
      <vt:lpstr>Questions?</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HLTH101 – ASSESSMENT 2 </dc:title>
  <dc:creator>Milly Shennan</dc:creator>
  <cp:lastModifiedBy>Milly Shennan</cp:lastModifiedBy>
  <cp:revision>31</cp:revision>
  <dcterms:created xsi:type="dcterms:W3CDTF">2019-04-18T04:34:06Z</dcterms:created>
  <dcterms:modified xsi:type="dcterms:W3CDTF">2019-05-15T23:56:48Z</dcterms:modified>
</cp:coreProperties>
</file>